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344" r:id="rId3"/>
    <p:sldId id="359" r:id="rId4"/>
    <p:sldId id="385" r:id="rId5"/>
    <p:sldId id="398" r:id="rId6"/>
    <p:sldId id="390" r:id="rId7"/>
    <p:sldId id="399" r:id="rId8"/>
    <p:sldId id="400" r:id="rId9"/>
    <p:sldId id="401" r:id="rId10"/>
    <p:sldId id="368" r:id="rId11"/>
    <p:sldId id="369" r:id="rId12"/>
    <p:sldId id="402" r:id="rId13"/>
    <p:sldId id="370" r:id="rId14"/>
    <p:sldId id="404" r:id="rId15"/>
    <p:sldId id="389" r:id="rId16"/>
    <p:sldId id="403" r:id="rId17"/>
    <p:sldId id="405" r:id="rId18"/>
    <p:sldId id="383" r:id="rId19"/>
    <p:sldId id="406" r:id="rId20"/>
    <p:sldId id="407" r:id="rId21"/>
    <p:sldId id="386" r:id="rId22"/>
    <p:sldId id="352" r:id="rId23"/>
    <p:sldId id="387" r:id="rId24"/>
    <p:sldId id="38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2"/>
    <a:srgbClr val="00FF00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95"/>
  </p:normalViewPr>
  <p:slideViewPr>
    <p:cSldViewPr snapToGrid="0">
      <p:cViewPr varScale="1">
        <p:scale>
          <a:sx n="100" d="100"/>
          <a:sy n="100" d="100"/>
        </p:scale>
        <p:origin x="18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4E94C-7311-3D4E-B70F-47C7FACF5C8C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0C3B-6B4A-E641-9AB9-86C578568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D43E7-2887-C145-B1FC-9B6E76C682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20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0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1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363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4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50C3B-6B4A-E641-9AB9-86C578568E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03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76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94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50C3B-6B4A-E641-9AB9-86C578568E0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03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924C1-CF96-8075-870A-AEADA44ED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B4EE10-DF01-7E55-5075-8D002868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12B0E9-41DF-62D5-FE7C-C3137FF6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1C96AA-F6D4-827B-32C2-0E86871B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5ADBA-C9C0-9B8E-D1DC-612A93B5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5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5F597-7B9C-56C4-E505-71141FFBF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1CD747-922D-A56F-6720-E97BE260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AC2F8-9B66-61EC-DB5C-2E0D6655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523B5-004B-6E9A-6377-98B1E1D6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D336C1-F4DC-1783-E628-37F2B6D9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04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56023F5-7CFD-79B8-5A16-6A4671E49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05BACA-8686-3BC0-AF79-15B4F91C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27A42D-1550-2F2E-4FAE-B1A3FC97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F513-B313-6952-2276-B6DC7EDB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5C6CC-77CA-D12F-997C-9BCB572A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31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63841D-F056-B2B3-9BBE-8F135276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51599-E575-35B3-AEA0-D4F4F608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08E5EF-896E-0FCB-EDA2-E0C5933D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CB9113-6DE4-8E57-C3DA-97321BAA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BFEFC-39C7-868A-105E-588F7A2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3CA31-EC86-B2FA-D277-BDE526B4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77BD09-F97A-B43D-91B1-9E3141D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4157F9-32AB-A683-28C3-CF101569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C2E8B-501C-7AD0-10F1-670AF555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59A5F8-27DA-CEE1-0CB7-D88977F2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8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355F2-6B6A-4BA4-AE70-1288BE0B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B6369B-7B30-116D-8395-37593927D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FE7C2-0C78-E3F8-3B5D-11317FE0B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FC05D8-4E61-A2EE-E50B-CBF58575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66782-0E61-23EB-0467-6F810C7C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510C9-C6C5-4A16-E64B-C590843C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75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756867-4840-32FA-D5BC-E6E11EA2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BC6C83-4CE9-7768-3997-8F1784081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86124D-5A3E-28EC-6A2D-0AF704B38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0F15A3E-275B-3E57-EAC5-5232AA083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6DC0ED-18CD-F34F-597D-65D8E1A3F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9D522DA-27CD-3E64-F148-2465946D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CA1A3D-667A-7D62-230D-2881DC9D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B71AD40-22C9-586F-1CF5-7703D774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7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735F-9A29-6B9F-218C-FAC84A35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74F2E38-1965-F4AE-BA8F-420E8F5C7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221126-EE0A-EB14-FD3F-A9272482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E937C3-3757-6966-FD30-8B8D2A2C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128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92CE30-EC1A-6F6E-ECBC-DE7EF03F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68EE09-F2EF-1A6E-B0C9-3ECAC22B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45F385-A7E6-0552-ED08-FAAAB54D1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093FC-98E0-08CB-6D61-11367115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D82A97-29CB-0F68-734A-961EA1F7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363BFE-BAE7-FA97-84F8-DDDF9FEFF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87E83C-F79B-2FF7-B3E6-3AC4A418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1633B9-D657-6195-0801-AD3710C4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4CE8B3-5ABB-B8E8-DDA2-3D52DB47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33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1CED2-20E3-E504-7132-3B5D4D32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81A2E86-203B-08B9-26F0-3EE5814C6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27BF13-6DC5-D319-64A0-4847F2B2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5E62C-D293-B6E4-3A57-8F29E48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E4ADDB-6988-21D7-4B5F-B52DFD9A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831A26-6C5E-5680-6027-602F622D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19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2461D2-AF6C-B37B-6FFA-52B185E3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1F9DC8-BAD3-5419-A411-3901D3E8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FAF899-24A5-36FD-8935-2448A1DDFD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11576-EBE5-2247-AF75-B18E96A64BAD}" type="datetimeFigureOut">
              <a:rPr lang="it-IT" smtClean="0"/>
              <a:t>27/05/26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D02C1A-C138-566E-33E5-E9829053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F12276-CB28-4223-9675-26D846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9891D-3FA3-4146-A4E4-CB811E321A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7DF9FC61-B062-9619-6436-7754C773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84" y="397298"/>
            <a:ext cx="5671434" cy="30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14E456B-107B-4968-4475-05E4EA20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9" y="4605619"/>
            <a:ext cx="3120579" cy="21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57F8962-F1E8-2F2F-EA16-FFF3A78FE896}"/>
              </a:ext>
            </a:extLst>
          </p:cNvPr>
          <p:cNvSpPr txBox="1"/>
          <p:nvPr/>
        </p:nvSpPr>
        <p:spPr>
          <a:xfrm>
            <a:off x="400" y="3429000"/>
            <a:ext cx="12191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PHP: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Hypertext</a:t>
            </a:r>
            <a:r>
              <a:rPr lang="it-IT" sz="66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it-IT" sz="6600" dirty="0" err="1">
                <a:solidFill>
                  <a:schemeClr val="bg1"/>
                </a:solidFill>
                <a:latin typeface="Helvetica" pitchFamily="2" charset="0"/>
              </a:rPr>
              <a:t>Preprocessor</a:t>
            </a:r>
            <a:endParaRPr lang="it-IT" sz="66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2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Copiare il primo esempio del </a:t>
            </a:r>
            <a:r>
              <a:rPr lang="it-IT" dirty="0" err="1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form</a:t>
            </a:r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 di Bootstrap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5E51041-A2B7-08B9-75C4-EA9398A19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0" y="1245160"/>
            <a:ext cx="4597400" cy="53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1"/>
            <a:ext cx="12192000" cy="8763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8763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Creare il form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5FBF47-8C5D-7676-8519-BA30D8BF0DE6}"/>
              </a:ext>
            </a:extLst>
          </p:cNvPr>
          <p:cNvSpPr txBox="1"/>
          <p:nvPr/>
        </p:nvSpPr>
        <p:spPr>
          <a:xfrm>
            <a:off x="511865" y="1002104"/>
            <a:ext cx="115658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Creare un nuovo file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login.php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Inserire lo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snippet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di Bootstrap nella nuova pagina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Tradurre e personalizzare il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form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lvl="0" indent="-457200">
              <a:buFontTx/>
              <a:buChar char="-"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Aggiungere i campi «</a:t>
            </a:r>
            <a:r>
              <a:rPr kumimoji="0" lang="it-IT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username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» e «</a:t>
            </a:r>
            <a:r>
              <a:rPr kumimoji="0" lang="it-IT" sz="3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password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» con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= "text</a:t>
            </a:r>
            <a:r>
              <a:rPr lang="it-IT" sz="3200" b="1" dirty="0">
                <a:solidFill>
                  <a:srgbClr val="A02B93">
                    <a:lumMod val="60000"/>
                    <a:lumOff val="40000"/>
                  </a:srgbClr>
                </a:solidFill>
              </a:rPr>
              <a:t>" </a:t>
            </a:r>
            <a:r>
              <a:rPr lang="it-IT" sz="3200" b="1" dirty="0">
                <a:solidFill>
                  <a:srgbClr val="FFFF02"/>
                </a:solidFill>
              </a:rPr>
              <a:t>e</a:t>
            </a:r>
            <a:r>
              <a:rPr lang="it-IT" sz="3200" b="1" dirty="0">
                <a:solidFill>
                  <a:srgbClr val="A02B93">
                    <a:lumMod val="60000"/>
                    <a:lumOff val="40000"/>
                  </a:srgbClr>
                </a:solidFill>
              </a:rPr>
              <a:t> </a:t>
            </a:r>
            <a:r>
              <a:rPr lang="it-IT" sz="3200" b="1" dirty="0" err="1">
                <a:solidFill>
                  <a:srgbClr val="A02B93">
                    <a:lumMod val="60000"/>
                    <a:lumOff val="40000"/>
                  </a:srgbClr>
                </a:solidFill>
              </a:rPr>
              <a:t>type</a:t>
            </a:r>
            <a:r>
              <a:rPr lang="it-IT" sz="3200" b="1" dirty="0">
                <a:solidFill>
                  <a:srgbClr val="A02B93">
                    <a:lumMod val="60000"/>
                    <a:lumOff val="40000"/>
                  </a:srgbClr>
                </a:solidFill>
              </a:rPr>
              <a:t> = "password"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Contrassegnare i campi obbligatori con l’attributo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A02B93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required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A02B93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&lt;label&gt; specifica un’etichetta per diversi elementi html; l’attributo for indica l’id dell’elemento a cui l’etichetta è legata.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Come si comportano i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email e password?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Cosa succede se provo a inviare i dati?</a:t>
            </a:r>
          </a:p>
        </p:txBody>
      </p:sp>
    </p:spTree>
    <p:extLst>
      <p:ext uri="{BB962C8B-B14F-4D97-AF65-F5344CB8AC3E}">
        <p14:creationId xmlns:p14="http://schemas.microsoft.com/office/powerpoint/2010/main" val="251385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E7221-8AFC-43A6-D755-E5377298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CD67BF4-8EA3-975A-552D-28EC13EE198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53C5B43-3B9B-92C7-0AB1-6B307721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Chi riceve i dati?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468389-A15B-11B3-A346-8E10A7AB37F4}"/>
              </a:ext>
            </a:extLst>
          </p:cNvPr>
          <p:cNvSpPr txBox="1"/>
          <p:nvPr/>
        </p:nvSpPr>
        <p:spPr>
          <a:xfrm>
            <a:off x="450574" y="1497496"/>
            <a:ext cx="11741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Il </a:t>
            </a:r>
            <a:r>
              <a:rPr kumimoji="0" 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form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handler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60000"/>
                  <a:lumOff val="40000"/>
                </a:srgbClr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Impostiamo il form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5FBF47-8C5D-7676-8519-BA30D8BF0DE6}"/>
              </a:ext>
            </a:extLst>
          </p:cNvPr>
          <p:cNvSpPr txBox="1"/>
          <p:nvPr/>
        </p:nvSpPr>
        <p:spPr>
          <a:xfrm>
            <a:off x="450574" y="1497496"/>
            <a:ext cx="117414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Modificare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form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action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autentica.php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method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="post"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60000"/>
                    <a:lumOff val="40000"/>
                  </a:srgbClr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Corredare tutti i tag &lt;input&gt; con un attributo name (es. name="username")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49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Variabili </a:t>
            </a:r>
            <a:r>
              <a:rPr lang="it-IT" dirty="0" err="1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superglobali</a:t>
            </a:r>
            <a:b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</a:br>
            <a:r>
              <a:rPr lang="it-IT" sz="3100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(accessibili da qualsiasi scope)</a:t>
            </a:r>
            <a:endParaRPr lang="it-IT" dirty="0">
              <a:solidFill>
                <a:schemeClr val="bg1"/>
              </a:solidFill>
              <a:latin typeface="Aptos Mono" panose="020F0502020204030204" pitchFamily="34" charset="0"/>
              <a:cs typeface="Aptos Mono" panose="020F050202020403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E4B0A36-C762-6D79-B6E7-1DBC80A3DDDE}"/>
              </a:ext>
            </a:extLst>
          </p:cNvPr>
          <p:cNvGraphicFramePr>
            <a:graphicFrameLocks noGrp="1"/>
          </p:cNvGraphicFramePr>
          <p:nvPr/>
        </p:nvGraphicFramePr>
        <p:xfrm>
          <a:off x="139147" y="1456429"/>
          <a:ext cx="11913705" cy="5401571"/>
        </p:xfrm>
        <a:graphic>
          <a:graphicData uri="http://schemas.openxmlformats.org/drawingml/2006/table">
            <a:tbl>
              <a:tblPr/>
              <a:tblGrid>
                <a:gridCol w="2411896">
                  <a:extLst>
                    <a:ext uri="{9D8B030D-6E8A-4147-A177-3AD203B41FA5}">
                      <a16:colId xmlns:a16="http://schemas.microsoft.com/office/drawing/2014/main" val="3988759175"/>
                    </a:ext>
                  </a:extLst>
                </a:gridCol>
                <a:gridCol w="9501809">
                  <a:extLst>
                    <a:ext uri="{9D8B030D-6E8A-4147-A177-3AD203B41FA5}">
                      <a16:colId xmlns:a16="http://schemas.microsoft.com/office/drawing/2014/main" val="3214614885"/>
                    </a:ext>
                  </a:extLst>
                </a:gridCol>
              </a:tblGrid>
              <a:tr h="20183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Variabile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Descrizione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84143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$GLOBALS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Variabili definite come globali attraverso la keyword global.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23511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$_SERVER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</a:rPr>
                        <a:t>Header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 e le informazioni relative al server e allo script.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01228"/>
                  </a:ext>
                </a:extLst>
              </a:tr>
              <a:tr h="65899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$_GET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Parametri passati nell’URL (es. http://</a:t>
                      </a:r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</a:rPr>
                        <a:t>sito.it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/?p1=ciao&amp;p2=mondo).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89989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$_POST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Parametri passati come POST 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69979"/>
                  </a:ext>
                </a:extLst>
              </a:tr>
              <a:tr h="658991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$_FILES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Informazioni relative ai file caricati dallo script corrente attraverso il metodo POST.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67363"/>
                  </a:ext>
                </a:extLst>
              </a:tr>
              <a:tr h="20183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$_COOKIE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i cookie.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25248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$_SESSION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le informazioni relative alla sessione corrente.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23965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$_REQUEST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tutti i parametri contenuti anche in $_GET, $_POST e $_COOKIE.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63654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$_ENV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Variabili d’ambiente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9206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4EC759F-96CD-D774-C66A-0875C54F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40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Variabili </a:t>
            </a:r>
            <a:r>
              <a:rPr lang="it-IT" dirty="0" err="1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superglobali</a:t>
            </a:r>
            <a:b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</a:br>
            <a:r>
              <a:rPr lang="it-IT" sz="3100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(accessibili da qualsiasi scope)</a:t>
            </a:r>
            <a:endParaRPr lang="it-IT" dirty="0">
              <a:solidFill>
                <a:schemeClr val="bg1"/>
              </a:solidFill>
              <a:latin typeface="Aptos Mono" panose="020F0502020204030204" pitchFamily="34" charset="0"/>
              <a:cs typeface="Aptos Mono" panose="020F0502020204030204" pitchFamily="34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E4B0A36-C762-6D79-B6E7-1DBC80A3DDDE}"/>
              </a:ext>
            </a:extLst>
          </p:cNvPr>
          <p:cNvGraphicFramePr>
            <a:graphicFrameLocks noGrp="1"/>
          </p:cNvGraphicFramePr>
          <p:nvPr/>
        </p:nvGraphicFramePr>
        <p:xfrm>
          <a:off x="139147" y="1456429"/>
          <a:ext cx="11913705" cy="5401571"/>
        </p:xfrm>
        <a:graphic>
          <a:graphicData uri="http://schemas.openxmlformats.org/drawingml/2006/table">
            <a:tbl>
              <a:tblPr/>
              <a:tblGrid>
                <a:gridCol w="2411896">
                  <a:extLst>
                    <a:ext uri="{9D8B030D-6E8A-4147-A177-3AD203B41FA5}">
                      <a16:colId xmlns:a16="http://schemas.microsoft.com/office/drawing/2014/main" val="3988759175"/>
                    </a:ext>
                  </a:extLst>
                </a:gridCol>
                <a:gridCol w="9501809">
                  <a:extLst>
                    <a:ext uri="{9D8B030D-6E8A-4147-A177-3AD203B41FA5}">
                      <a16:colId xmlns:a16="http://schemas.microsoft.com/office/drawing/2014/main" val="3214614885"/>
                    </a:ext>
                  </a:extLst>
                </a:gridCol>
              </a:tblGrid>
              <a:tr h="20183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Variabile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Descrizione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84143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$GLOBALS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Variabili definite come globali attraverso la keyword global.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23511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$_SERVER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</a:rPr>
                        <a:t>Header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 e le informazioni relative al server e allo script.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01228"/>
                  </a:ext>
                </a:extLst>
              </a:tr>
              <a:tr h="65899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$_GET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Parametri passati nell’URL (es. http://</a:t>
                      </a:r>
                      <a:r>
                        <a:rPr lang="it-IT" sz="2400" dirty="0" err="1">
                          <a:solidFill>
                            <a:schemeClr val="bg1"/>
                          </a:solidFill>
                          <a:effectLst/>
                        </a:rPr>
                        <a:t>sito.it</a:t>
                      </a:r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/?p1=ciao&amp;p2=mondo).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889989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$_POST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Parametri passati come POST 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69979"/>
                  </a:ext>
                </a:extLst>
              </a:tr>
              <a:tr h="658991"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$_FILES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Informazioni relative ai file caricati dallo script corrente attraverso il metodo POST.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67363"/>
                  </a:ext>
                </a:extLst>
              </a:tr>
              <a:tr h="201831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$_COOKIE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i cookie.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625248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$_SESSION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le informazioni relative alla sessione corrente.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23965"/>
                  </a:ext>
                </a:extLst>
              </a:tr>
              <a:tr h="506604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$_REQUEST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Contiene tutti i parametri contenuti anche in $_GET, $_POST e $_COOKIE.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31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63654"/>
                  </a:ext>
                </a:extLst>
              </a:tr>
              <a:tr h="354218">
                <a:tc>
                  <a:txBody>
                    <a:bodyPr/>
                    <a:lstStyle/>
                    <a:p>
                      <a:r>
                        <a:rPr lang="it-IT" sz="2400">
                          <a:solidFill>
                            <a:schemeClr val="bg1"/>
                          </a:solidFill>
                          <a:effectLst/>
                        </a:rPr>
                        <a:t>$_ENV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>
                          <a:solidFill>
                            <a:schemeClr val="bg1"/>
                          </a:solidFill>
                          <a:effectLst/>
                        </a:rPr>
                        <a:t>Variabili d’ambiente</a:t>
                      </a:r>
                    </a:p>
                  </a:txBody>
                  <a:tcPr marL="49447" marR="49447" marT="24724" marB="24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21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9206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4EC759F-96CD-D774-C66A-0875C54F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F99FBD4-E65B-DB8E-2C26-C8D2D33A4579}"/>
              </a:ext>
            </a:extLst>
          </p:cNvPr>
          <p:cNvSpPr/>
          <p:nvPr/>
        </p:nvSpPr>
        <p:spPr>
          <a:xfrm>
            <a:off x="1" y="1930401"/>
            <a:ext cx="12192000" cy="897466"/>
          </a:xfrm>
          <a:prstGeom prst="rect">
            <a:avLst/>
          </a:prstGeom>
          <a:solidFill>
            <a:schemeClr val="tx1">
              <a:alpha val="8812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18517AC-4530-7F7B-C2F0-F6A5A0297026}"/>
              </a:ext>
            </a:extLst>
          </p:cNvPr>
          <p:cNvSpPr/>
          <p:nvPr/>
        </p:nvSpPr>
        <p:spPr>
          <a:xfrm>
            <a:off x="-1" y="4102630"/>
            <a:ext cx="12192000" cy="2700773"/>
          </a:xfrm>
          <a:prstGeom prst="rect">
            <a:avLst/>
          </a:prstGeom>
          <a:solidFill>
            <a:schemeClr val="tx1">
              <a:alpha val="874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555AE3E-F3BA-9F8F-27FF-85D0EA600322}"/>
              </a:ext>
            </a:extLst>
          </p:cNvPr>
          <p:cNvSpPr/>
          <p:nvPr/>
        </p:nvSpPr>
        <p:spPr>
          <a:xfrm>
            <a:off x="0" y="2881841"/>
            <a:ext cx="12192000" cy="1166191"/>
          </a:xfrm>
          <a:prstGeom prst="rect">
            <a:avLst/>
          </a:prstGeom>
          <a:solidFill>
            <a:srgbClr val="FFFF00">
              <a:alpha val="2924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0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A5CE7-737F-5212-F0BA-B2CA5D4E1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B973196-F66B-88F0-236F-96EF2B7656BA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3E4E477-A5BA-F9DE-7C92-9B043F6A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L’handler</a:t>
            </a:r>
            <a:endParaRPr lang="it-IT" dirty="0">
              <a:solidFill>
                <a:schemeClr val="bg1"/>
              </a:solidFill>
              <a:latin typeface="Aptos Mono" panose="020F0502020204030204" pitchFamily="34" charset="0"/>
              <a:cs typeface="Aptos Mono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F44CC9-6033-3F5D-3CB4-E597A5B5639E}"/>
              </a:ext>
            </a:extLst>
          </p:cNvPr>
          <p:cNvSpPr txBox="1"/>
          <p:nvPr/>
        </p:nvSpPr>
        <p:spPr>
          <a:xfrm>
            <a:off x="450574" y="1497496"/>
            <a:ext cx="117414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Creare la pagina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autentica.php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Visualizzare la variabile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superglobale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$_POST:</a:t>
            </a:r>
          </a:p>
          <a:p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CDCAA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var_dump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9CDCFE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$_POST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Risultato:</a:t>
            </a:r>
            <a:b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array(2) { ["username"]=&gt;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(4) "nome" ["password"]=&gt;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(8) "password" }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60000"/>
                  <a:lumOff val="40000"/>
                </a:srgbClr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26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E57731-1CFB-DFF0-7097-C082E328B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032D7CB-BBE5-C06C-255B-48F24628429A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27A4760-FE23-C5F0-3022-8AF3B322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Array associativi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69E126-F51D-3624-D892-869610FBC73A}"/>
              </a:ext>
            </a:extLst>
          </p:cNvPr>
          <p:cNvSpPr txBox="1"/>
          <p:nvPr/>
        </p:nvSpPr>
        <p:spPr>
          <a:xfrm>
            <a:off x="225287" y="1306996"/>
            <a:ext cx="11750814" cy="559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Usano chiavi in formato striga invece di numeri</a:t>
            </a:r>
            <a:r>
              <a:rPr lang="it-IT" sz="2800" dirty="0">
                <a:solidFill>
                  <a:srgbClr val="FFFF00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. Es. </a:t>
            </a:r>
          </a:p>
          <a:p>
            <a:pPr>
              <a:lnSpc>
                <a:spcPts val="1350"/>
              </a:lnSpc>
              <a:buNone/>
            </a:pPr>
            <a:br>
              <a:rPr lang="it-IT" sz="3200" dirty="0">
                <a:solidFill>
                  <a:srgbClr val="808080"/>
                </a:solidFill>
                <a:highlight>
                  <a:srgbClr val="1E1E1E"/>
                </a:highlight>
                <a:latin typeface="Menlo" panose="020B0609030804020204" pitchFamily="49" charset="0"/>
              </a:rPr>
            </a:br>
            <a:r>
              <a:rPr lang="it-IT" b="0" dirty="0">
                <a:solidFill>
                  <a:srgbClr val="9CDCFE"/>
                </a:solidFill>
                <a:effectLst/>
                <a:latin typeface="Menlo" panose="020B0609030804020204" pitchFamily="49" charset="0"/>
              </a:rPr>
              <a:t>$studenti</a:t>
            </a:r>
            <a:r>
              <a:rPr lang="it-IT" b="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 [</a:t>
            </a:r>
          </a:p>
          <a:p>
            <a:pPr>
              <a:buNone/>
            </a:pP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[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'nome'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'Giulia'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'cognome'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'Ferretti'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'presentazione'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'Sono appassionata di letteratura medievale e sto scrivendo la mia tesi su Dante.’</a:t>
            </a:r>
            <a:r>
              <a:rPr lang="it-IT" kern="0" spc="100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'corso'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'Lettere moderne'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'password'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'giulia123'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],</a:t>
            </a:r>
          </a:p>
          <a:p>
            <a:pPr>
              <a:buNone/>
            </a:pP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[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'nome'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'Marco'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'cognome'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'Bianchi'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'presentazione'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'Mi interesso di media digitali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.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'Ho fatto uno stage in una web agency durante il secondo anno di università.'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'corso'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'Scienze della comunicazione'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 lvl="1"/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'password'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 =&gt; </a:t>
            </a:r>
            <a:r>
              <a:rPr lang="it-IT" b="0" kern="0" spc="100" dirty="0">
                <a:solidFill>
                  <a:srgbClr val="CE9178"/>
                </a:solidFill>
                <a:effectLst/>
                <a:latin typeface="Menlo" panose="020B0609030804020204" pitchFamily="49" charset="0"/>
              </a:rPr>
              <a:t>'marco456’</a:t>
            </a: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it-IT" b="0" kern="0" spc="100" dirty="0">
                <a:solidFill>
                  <a:srgbClr val="D4D4D4"/>
                </a:solidFill>
                <a:effectLst/>
                <a:latin typeface="Menlo" panose="020B0609030804020204" pitchFamily="49" charset="0"/>
              </a:rPr>
              <a:t>]];</a:t>
            </a:r>
          </a:p>
        </p:txBody>
      </p:sp>
    </p:spTree>
    <p:extLst>
      <p:ext uri="{BB962C8B-B14F-4D97-AF65-F5344CB8AC3E}">
        <p14:creationId xmlns:p14="http://schemas.microsoft.com/office/powerpoint/2010/main" val="2069645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4121551-D739-05FA-114A-9DE39F94F273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BD4EE3E-8F0D-8374-F513-4D56D6BC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Include / </a:t>
            </a:r>
            <a:r>
              <a:rPr lang="it-IT" dirty="0" err="1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require</a:t>
            </a:r>
            <a:endParaRPr lang="it-IT" dirty="0">
              <a:solidFill>
                <a:schemeClr val="bg1"/>
              </a:solidFill>
              <a:latin typeface="Aptos Mono" panose="020F0502020204030204" pitchFamily="34" charset="0"/>
              <a:cs typeface="Aptos Mono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4EC759F-96CD-D774-C66A-0875C54F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6D5BAE2-EABF-9145-6E0F-2C404B977FEB}"/>
              </a:ext>
            </a:extLst>
          </p:cNvPr>
          <p:cNvSpPr txBox="1"/>
          <p:nvPr/>
        </p:nvSpPr>
        <p:spPr>
          <a:xfrm>
            <a:off x="-53975" y="211867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&lt;?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586C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require_once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__DIR__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"/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studenti_array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/.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php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CE9178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D4D4D4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569CD6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?&gt;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04485E-0AFC-5B0C-618B-514C9E6D3B3D}"/>
              </a:ext>
            </a:extLst>
          </p:cNvPr>
          <p:cNvSpPr txBox="1"/>
          <p:nvPr/>
        </p:nvSpPr>
        <p:spPr>
          <a:xfrm>
            <a:off x="1622425" y="3888457"/>
            <a:ext cx="1051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include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()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e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include_once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()	-&gt; warning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require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()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e 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require_once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()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 	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-&gt; fatal 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error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82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CCDC3-120D-C1A3-E59B-F2F3AF669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5BEBCB1-F5EA-534F-A967-08EF078E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0A71E90-B5A8-4FAB-3162-7654A035A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7" y="636855"/>
            <a:ext cx="11962334" cy="548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6346" y="206403"/>
            <a:ext cx="2873203" cy="1143000"/>
          </a:xfrm>
        </p:spPr>
        <p:txBody>
          <a:bodyPr/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www</a:t>
            </a:r>
          </a:p>
        </p:txBody>
      </p:sp>
      <p:pic>
        <p:nvPicPr>
          <p:cNvPr id="5122" name="Picture 2" descr="isultato immagini per pc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67" y="3559401"/>
            <a:ext cx="3487056" cy="278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sultato immagini per brows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" y="1903700"/>
            <a:ext cx="3446242" cy="1938511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55" y="-53481"/>
            <a:ext cx="3981682" cy="4149080"/>
          </a:xfrm>
          <a:prstGeom prst="rect">
            <a:avLst/>
          </a:prstGeom>
        </p:spPr>
      </p:pic>
      <p:pic>
        <p:nvPicPr>
          <p:cNvPr id="5136" name="Picture 16" descr="isultato immagini per web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70" y="229240"/>
            <a:ext cx="1202592" cy="12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/>
          <p:cNvCxnSpPr/>
          <p:nvPr/>
        </p:nvCxnSpPr>
        <p:spPr>
          <a:xfrm flipV="1">
            <a:off x="4289876" y="1890696"/>
            <a:ext cx="2103419" cy="1558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4922723" y="2403883"/>
            <a:ext cx="1527107" cy="1155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Vivid Arts Playful Gnomes Gnome Son/Leafpad | Pet Connection">
            <a:extLst>
              <a:ext uri="{FF2B5EF4-FFF2-40B4-BE49-F238E27FC236}">
                <a16:creationId xmlns:a16="http://schemas.microsoft.com/office/drawing/2014/main" id="{721CC3EE-771F-0E46-ADBF-3519ED689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53" y="118487"/>
            <a:ext cx="1649537" cy="20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effCo Gardener: Garden Gnomes for Christmas">
            <a:extLst>
              <a:ext uri="{FF2B5EF4-FFF2-40B4-BE49-F238E27FC236}">
                <a16:creationId xmlns:a16="http://schemas.microsoft.com/office/drawing/2014/main" id="{8960C81E-987B-4E48-8EF1-516921F3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990" y="3886688"/>
            <a:ext cx="2327630" cy="23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atabase | Bruker">
            <a:extLst>
              <a:ext uri="{FF2B5EF4-FFF2-40B4-BE49-F238E27FC236}">
                <a16:creationId xmlns:a16="http://schemas.microsoft.com/office/drawing/2014/main" id="{AA9ECE76-07A0-BD42-B0A9-37DEEEF8E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t="-177" r="5958" b="177"/>
          <a:stretch/>
        </p:blipFill>
        <p:spPr bwMode="auto">
          <a:xfrm>
            <a:off x="10135896" y="4235953"/>
            <a:ext cx="2063431" cy="26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erdy Garden Gnome Statue with Computer Laptop: Amazon.in: Garden &amp; Outdoors">
            <a:extLst>
              <a:ext uri="{FF2B5EF4-FFF2-40B4-BE49-F238E27FC236}">
                <a16:creationId xmlns:a16="http://schemas.microsoft.com/office/drawing/2014/main" id="{E672D178-A7AA-C349-8A16-241483CBD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r="28582"/>
          <a:stretch/>
        </p:blipFill>
        <p:spPr bwMode="auto">
          <a:xfrm>
            <a:off x="6610602" y="4330012"/>
            <a:ext cx="1230691" cy="21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rotesque Zombie Gnomes : zombie garden Gnomes">
            <a:extLst>
              <a:ext uri="{FF2B5EF4-FFF2-40B4-BE49-F238E27FC236}">
                <a16:creationId xmlns:a16="http://schemas.microsoft.com/office/drawing/2014/main" id="{0E9DCDA4-6AB9-554B-BFBD-B237CB642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49" y="3169124"/>
            <a:ext cx="1527108" cy="24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D maschio meccanico gnomo gnomo da giardino uomo">
            <a:extLst>
              <a:ext uri="{FF2B5EF4-FFF2-40B4-BE49-F238E27FC236}">
                <a16:creationId xmlns:a16="http://schemas.microsoft.com/office/drawing/2014/main" id="{CBC5D2CD-0628-6324-83B1-0435B0FE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01" y="2107043"/>
            <a:ext cx="2067305" cy="20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70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A87ED-23BC-859B-576A-93033839C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FD054E4-D48D-7626-AE2F-530F8741AAEE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98F98EE-2EFF-8BD4-553D-7C17280D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Un controllo su user e password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F471FF-031A-216E-9ABA-4356F952D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977D59-6AE1-F42F-2D06-A1F872C1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81" y="1170317"/>
            <a:ext cx="7065019" cy="553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32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1A5176-A773-24BC-BF2F-0F4FCABD666C}"/>
              </a:ext>
            </a:extLst>
          </p:cNvPr>
          <p:cNvSpPr txBox="1"/>
          <p:nvPr/>
        </p:nvSpPr>
        <p:spPr>
          <a:xfrm>
            <a:off x="0" y="2667545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&lt;!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DOCTYPE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html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html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lang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"en"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dirty="0">
                <a:solidFill>
                  <a:srgbClr val="808080"/>
                </a:solidFill>
                <a:highlight>
                  <a:srgbClr val="1E1E1E"/>
                </a:highlight>
                <a:latin typeface="Menlo" panose="020B0609030804020204" pitchFamily="49" charset="0"/>
              </a:rPr>
              <a:t>   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head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 &lt;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meta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charset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"UTF-8"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 &lt;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meta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0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name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viewport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000" b="0" dirty="0" err="1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content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width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=device-</a:t>
            </a:r>
            <a:r>
              <a:rPr lang="it-IT" sz="2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width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, </a:t>
            </a:r>
            <a:r>
              <a:rPr lang="it-IT" sz="20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initial</a:t>
            </a:r>
            <a:r>
              <a:rPr lang="it-IT" sz="20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-scale=1.0"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 &lt;</a:t>
            </a:r>
            <a:r>
              <a:rPr lang="it-IT" sz="20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title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r>
              <a:rPr lang="it-IT" sz="20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Esempio con GET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&lt;/</a:t>
            </a:r>
            <a:r>
              <a:rPr lang="it-IT" sz="20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title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&lt;/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head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&lt;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body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 </a:t>
            </a:r>
            <a:r>
              <a:rPr lang="it-IT" sz="32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&lt;?=</a:t>
            </a:r>
            <a:r>
              <a:rPr lang="it-IT" sz="3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32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3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32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32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</a:t>
            </a:r>
            <a:r>
              <a:rPr lang="it-IT" sz="32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?&gt;</a:t>
            </a:r>
            <a:endParaRPr lang="it-IT" sz="32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&lt;/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body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&lt;/</a:t>
            </a:r>
            <a:r>
              <a:rPr lang="it-IT" sz="20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html</a:t>
            </a:r>
            <a:r>
              <a:rPr lang="it-IT" sz="2000" b="0" dirty="0">
                <a:solidFill>
                  <a:srgbClr val="80808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</a:t>
            </a:r>
            <a:endParaRPr lang="it-IT" sz="20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dirty="0"/>
          </a:p>
        </p:txBody>
      </p:sp>
      <p:sp>
        <p:nvSpPr>
          <p:cNvPr id="5" name="Freccia sinistra 4">
            <a:extLst>
              <a:ext uri="{FF2B5EF4-FFF2-40B4-BE49-F238E27FC236}">
                <a16:creationId xmlns:a16="http://schemas.microsoft.com/office/drawing/2014/main" id="{D2613F0F-1387-3B4A-4690-E5B2DD3D8A66}"/>
              </a:ext>
            </a:extLst>
          </p:cNvPr>
          <p:cNvSpPr/>
          <p:nvPr/>
        </p:nvSpPr>
        <p:spPr>
          <a:xfrm>
            <a:off x="6874329" y="4637315"/>
            <a:ext cx="1469572" cy="6694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2CBCC6-9807-B124-C526-C557C3AC744D}"/>
              </a:ext>
            </a:extLst>
          </p:cNvPr>
          <p:cNvSpPr txBox="1"/>
          <p:nvPr/>
        </p:nvSpPr>
        <p:spPr>
          <a:xfrm>
            <a:off x="168728" y="1404220"/>
            <a:ext cx="10316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FF00"/>
                </a:solidFill>
              </a:rPr>
              <a:t>Leggere le variabili inviate con GET: $_GET</a:t>
            </a:r>
          </a:p>
        </p:txBody>
      </p:sp>
    </p:spTree>
    <p:extLst>
      <p:ext uri="{BB962C8B-B14F-4D97-AF65-F5344CB8AC3E}">
        <p14:creationId xmlns:p14="http://schemas.microsoft.com/office/powerpoint/2010/main" val="98823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2378529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8F4255-3500-AA46-D4D8-5DE4D7646135}"/>
              </a:ext>
            </a:extLst>
          </p:cNvPr>
          <p:cNvSpPr txBox="1"/>
          <p:nvPr/>
        </p:nvSpPr>
        <p:spPr>
          <a:xfrm>
            <a:off x="359229" y="3549287"/>
            <a:ext cx="54210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8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hr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q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?&gt;</a:t>
            </a:r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F5242F-8815-BD9A-16A5-0B3EA8B3F946}"/>
              </a:ext>
            </a:extLst>
          </p:cNvPr>
          <p:cNvSpPr txBox="1"/>
          <p:nvPr/>
        </p:nvSpPr>
        <p:spPr>
          <a:xfrm>
            <a:off x="168728" y="1387891"/>
            <a:ext cx="10316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FF00"/>
                </a:solidFill>
              </a:rPr>
              <a:t>Leggere le variabili inviate con GET: $_GET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C11EAA-12C7-D060-6AF6-6BEA9DAC4021}"/>
              </a:ext>
            </a:extLst>
          </p:cNvPr>
          <p:cNvSpPr txBox="1"/>
          <p:nvPr/>
        </p:nvSpPr>
        <p:spPr>
          <a:xfrm>
            <a:off x="359229" y="2558146"/>
            <a:ext cx="65476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URL: </a:t>
            </a:r>
            <a:r>
              <a:rPr lang="it-IT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get.php?q</a:t>
            </a:r>
            <a:r>
              <a:rPr lang="it-IT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</a:t>
            </a:r>
            <a:r>
              <a:rPr lang="it-IT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ciao&amp;p</a:t>
            </a:r>
            <a:r>
              <a:rPr lang="it-IT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3B28FD5-1EA3-58AE-292A-02FE2D20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23" y="4117573"/>
            <a:ext cx="6767442" cy="1166191"/>
          </a:xfrm>
          <a:prstGeom prst="rect">
            <a:avLst/>
          </a:prstGeom>
        </p:spPr>
      </p:pic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07DE28BE-20FB-00D3-879C-2B1104E82A39}"/>
              </a:ext>
            </a:extLst>
          </p:cNvPr>
          <p:cNvSpPr/>
          <p:nvPr/>
        </p:nvSpPr>
        <p:spPr>
          <a:xfrm>
            <a:off x="4487334" y="4260401"/>
            <a:ext cx="598656" cy="88053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27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2378529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8F4255-3500-AA46-D4D8-5DE4D7646135}"/>
              </a:ext>
            </a:extLst>
          </p:cNvPr>
          <p:cNvSpPr txBox="1"/>
          <p:nvPr/>
        </p:nvSpPr>
        <p:spPr>
          <a:xfrm>
            <a:off x="359229" y="3549287"/>
            <a:ext cx="54210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8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var_dump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);</a:t>
            </a: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"&lt;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hr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&gt;"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pPr lvl="1"/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q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?&gt;</a:t>
            </a:r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F5242F-8815-BD9A-16A5-0B3EA8B3F946}"/>
              </a:ext>
            </a:extLst>
          </p:cNvPr>
          <p:cNvSpPr txBox="1"/>
          <p:nvPr/>
        </p:nvSpPr>
        <p:spPr>
          <a:xfrm>
            <a:off x="168728" y="1387891"/>
            <a:ext cx="2699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FF00"/>
                </a:solidFill>
              </a:rPr>
              <a:t>Problema: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C11EAA-12C7-D060-6AF6-6BEA9DAC4021}"/>
              </a:ext>
            </a:extLst>
          </p:cNvPr>
          <p:cNvSpPr txBox="1"/>
          <p:nvPr/>
        </p:nvSpPr>
        <p:spPr>
          <a:xfrm>
            <a:off x="359229" y="2558146"/>
            <a:ext cx="3356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get.php?p</a:t>
            </a:r>
            <a:r>
              <a:rPr lang="it-IT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=2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07DE28BE-20FB-00D3-879C-2B1104E82A39}"/>
              </a:ext>
            </a:extLst>
          </p:cNvPr>
          <p:cNvSpPr/>
          <p:nvPr/>
        </p:nvSpPr>
        <p:spPr>
          <a:xfrm>
            <a:off x="4487334" y="4260401"/>
            <a:ext cx="598656" cy="88053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519E90-372D-417D-6455-0D699906F6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6"/>
          <a:stretch/>
        </p:blipFill>
        <p:spPr>
          <a:xfrm>
            <a:off x="5282641" y="3549286"/>
            <a:ext cx="6909359" cy="24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2378529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8F4255-3500-AA46-D4D8-5DE4D7646135}"/>
              </a:ext>
            </a:extLst>
          </p:cNvPr>
          <p:cNvSpPr txBox="1"/>
          <p:nvPr/>
        </p:nvSpPr>
        <p:spPr>
          <a:xfrm>
            <a:off x="838200" y="2379031"/>
            <a:ext cx="8649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&lt;?</a:t>
            </a:r>
            <a:r>
              <a:rPr lang="it-IT" sz="2800" b="0" dirty="0" err="1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php</a:t>
            </a:r>
            <a:endParaRPr lang="it-IT" sz="2800" b="0" dirty="0">
              <a:solidFill>
                <a:srgbClr val="569CD6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800" b="0" dirty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</a:t>
            </a:r>
            <a:r>
              <a:rPr lang="it-IT" sz="2800" b="0" dirty="0" err="1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if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isset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(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q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])){</a:t>
            </a:r>
          </a:p>
          <a:p>
            <a:r>
              <a:rPr lang="it-IT" sz="28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</a:t>
            </a:r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9CDCFE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$_GET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[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q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];</a:t>
            </a:r>
          </a:p>
          <a:p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} </a:t>
            </a:r>
            <a:r>
              <a:rPr lang="it-IT" sz="2800" b="0" dirty="0">
                <a:solidFill>
                  <a:srgbClr val="C586C0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else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{</a:t>
            </a:r>
          </a:p>
          <a:p>
            <a:r>
              <a:rPr lang="it-IT" sz="2800" b="0" dirty="0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   </a:t>
            </a:r>
            <a:r>
              <a:rPr lang="it-IT" sz="2800" b="0" dirty="0" err="1">
                <a:solidFill>
                  <a:srgbClr val="DCDCAA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echo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"Parametro </a:t>
            </a:r>
            <a:r>
              <a:rPr lang="it-IT" sz="2800" b="0" dirty="0" err="1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q</a:t>
            </a:r>
            <a:r>
              <a:rPr lang="it-IT" sz="2800" b="0" dirty="0">
                <a:solidFill>
                  <a:srgbClr val="CE9178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non impostato"</a:t>
            </a:r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;</a:t>
            </a:r>
          </a:p>
          <a:p>
            <a:r>
              <a:rPr lang="it-IT" sz="2800" b="0" dirty="0">
                <a:solidFill>
                  <a:srgbClr val="D4D4D4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  }</a:t>
            </a:r>
          </a:p>
          <a:p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r>
              <a:rPr lang="it-IT" sz="2800" b="0" dirty="0">
                <a:solidFill>
                  <a:srgbClr val="569CD6"/>
                </a:solidFill>
                <a:effectLst/>
                <a:highlight>
                  <a:srgbClr val="1E1E1E"/>
                </a:highlight>
                <a:latin typeface="Menlo" panose="020B0609030804020204" pitchFamily="49" charset="0"/>
              </a:rPr>
              <a:t>?&gt;</a:t>
            </a:r>
            <a:endParaRPr lang="it-IT" sz="2800" b="0" dirty="0">
              <a:solidFill>
                <a:srgbClr val="D4D4D4"/>
              </a:solidFill>
              <a:effectLst/>
              <a:highlight>
                <a:srgbClr val="1E1E1E"/>
              </a:highlight>
              <a:latin typeface="Menlo" panose="020B0609030804020204" pitchFamily="49" charset="0"/>
            </a:endParaRP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F5242F-8815-BD9A-16A5-0B3EA8B3F946}"/>
              </a:ext>
            </a:extLst>
          </p:cNvPr>
          <p:cNvSpPr txBox="1"/>
          <p:nvPr/>
        </p:nvSpPr>
        <p:spPr>
          <a:xfrm>
            <a:off x="168728" y="1387891"/>
            <a:ext cx="2739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FF00"/>
                </a:solidFill>
              </a:rPr>
              <a:t>Soluzione: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C11EAA-12C7-D060-6AF6-6BEA9DAC4021}"/>
              </a:ext>
            </a:extLst>
          </p:cNvPr>
          <p:cNvSpPr txBox="1"/>
          <p:nvPr/>
        </p:nvSpPr>
        <p:spPr>
          <a:xfrm>
            <a:off x="3216729" y="1387891"/>
            <a:ext cx="3356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get.php?p</a:t>
            </a:r>
            <a:r>
              <a:rPr lang="it-IT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410818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Richieste HTTP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18D9EC-C45E-598E-B0D0-FF1C238C0B7D}"/>
              </a:ext>
            </a:extLst>
          </p:cNvPr>
          <p:cNvSpPr txBox="1"/>
          <p:nvPr/>
        </p:nvSpPr>
        <p:spPr>
          <a:xfrm>
            <a:off x="465835" y="1475911"/>
            <a:ext cx="1126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 definisce nove metodi per interagire con una risorsa.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5400" dirty="0">
              <a:solidFill>
                <a:srgbClr val="00FF00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più comuni sono GET e POST</a:t>
            </a:r>
          </a:p>
        </p:txBody>
      </p:sp>
    </p:spTree>
    <p:extLst>
      <p:ext uri="{BB962C8B-B14F-4D97-AF65-F5344CB8AC3E}">
        <p14:creationId xmlns:p14="http://schemas.microsoft.com/office/powerpoint/2010/main" val="234457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18D9EC-C45E-598E-B0D0-FF1C238C0B7D}"/>
              </a:ext>
            </a:extLst>
          </p:cNvPr>
          <p:cNvSpPr txBox="1"/>
          <p:nvPr/>
        </p:nvSpPr>
        <p:spPr>
          <a:xfrm>
            <a:off x="457208" y="1377939"/>
            <a:ext cx="113810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GET: specifica una richiesta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Permette di accodare parametri all’URL: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es.</a:t>
            </a: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	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https://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www.google.it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/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search?q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=ciao</a:t>
            </a:r>
            <a:b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http://www.vocabolariodantesco.it/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voce_tab.php?id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=11</a:t>
            </a:r>
            <a:endParaRPr kumimoji="0" lang="it-IT" sz="4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C7DC-0976-E661-B24D-C9D3D2186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285" y="2445652"/>
            <a:ext cx="5435600" cy="1574800"/>
          </a:xfrm>
          <a:prstGeom prst="rect">
            <a:avLst/>
          </a:prstGeom>
          <a:ln>
            <a:solidFill>
              <a:srgbClr val="00FF00"/>
            </a:solidFill>
          </a:ln>
          <a:effectLst>
            <a:outerShdw blurRad="667930" dist="50800" dir="5400000" sx="80000" sy="80000" algn="ctr" rotWithShape="0">
              <a:schemeClr val="accent6">
                <a:lumMod val="40000"/>
                <a:lumOff val="60000"/>
                <a:alpha val="82474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77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POST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66B041-B4E9-CB6C-5DA1-A5CD2C8A530A}"/>
              </a:ext>
            </a:extLst>
          </p:cNvPr>
          <p:cNvSpPr txBox="1"/>
          <p:nvPr/>
        </p:nvSpPr>
        <p:spPr>
          <a:xfrm>
            <a:off x="416533" y="1166191"/>
            <a:ext cx="115661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4400" dirty="0"/>
            </a:br>
            <a:r>
              <a:rPr lang="it-IT" sz="4400" b="1" i="0" dirty="0">
                <a:solidFill>
                  <a:srgbClr val="00FF00"/>
                </a:solidFill>
                <a:effectLst/>
                <a:highlight>
                  <a:srgbClr val="212121"/>
                </a:highlight>
                <a:latin typeface="ui-sans-serif"/>
              </a:rPr>
              <a:t>POST</a:t>
            </a:r>
            <a:r>
              <a:rPr lang="it-IT" sz="4400" b="0" i="0" dirty="0">
                <a:solidFill>
                  <a:srgbClr val="ECECEC"/>
                </a:solidFill>
                <a:effectLst/>
                <a:highlight>
                  <a:srgbClr val="212121"/>
                </a:highlight>
                <a:latin typeface="ui-sans-serif"/>
              </a:rPr>
              <a:t> </a:t>
            </a:r>
            <a:r>
              <a:rPr lang="it-IT" sz="4400" b="0" i="0" dirty="0">
                <a:solidFill>
                  <a:srgbClr val="00B0F0"/>
                </a:solidFill>
                <a:effectLst/>
                <a:highlight>
                  <a:srgbClr val="212121"/>
                </a:highlight>
                <a:latin typeface="ui-sans-serif"/>
              </a:rPr>
              <a:t>invia dati al server nel corpo della richiesta, </a:t>
            </a:r>
          </a:p>
          <a:p>
            <a:r>
              <a:rPr lang="it-IT" sz="4400" b="0" i="0" dirty="0">
                <a:solidFill>
                  <a:srgbClr val="00B0F0"/>
                </a:solidFill>
                <a:effectLst/>
                <a:highlight>
                  <a:srgbClr val="212121"/>
                </a:highlight>
                <a:latin typeface="ui-sans-serif"/>
              </a:rPr>
              <a:t>rendendoli meno visibili</a:t>
            </a:r>
          </a:p>
        </p:txBody>
      </p:sp>
    </p:spTree>
    <p:extLst>
      <p:ext uri="{BB962C8B-B14F-4D97-AF65-F5344CB8AC3E}">
        <p14:creationId xmlns:p14="http://schemas.microsoft.com/office/powerpoint/2010/main" val="279183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9AA8093-EE8E-FAEF-4B10-7DF3F65E26B1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E6C0BB8-A267-C0CA-AD68-C2B3FD22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GET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66B041-B4E9-CB6C-5DA1-A5CD2C8A530A}"/>
              </a:ext>
            </a:extLst>
          </p:cNvPr>
          <p:cNvSpPr txBox="1"/>
          <p:nvPr/>
        </p:nvSpPr>
        <p:spPr>
          <a:xfrm>
            <a:off x="1090302" y="3044279"/>
            <a:ext cx="75356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00FF00"/>
                </a:solidFill>
              </a:rPr>
              <a:t>Leggere le variabili inviate con </a:t>
            </a:r>
          </a:p>
          <a:p>
            <a:r>
              <a:rPr lang="it-IT" sz="4400" dirty="0">
                <a:solidFill>
                  <a:srgbClr val="00FF00"/>
                </a:solidFill>
              </a:rPr>
              <a:t>GET e POST in PHP</a:t>
            </a:r>
          </a:p>
        </p:txBody>
      </p:sp>
    </p:spTree>
    <p:extLst>
      <p:ext uri="{BB962C8B-B14F-4D97-AF65-F5344CB8AC3E}">
        <p14:creationId xmlns:p14="http://schemas.microsoft.com/office/powerpoint/2010/main" val="425236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FCD375-4AA8-2CEA-013A-849053C5A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0B9C93F-B43A-560C-C70F-3AF5EFCD0C1C}"/>
              </a:ext>
            </a:extLst>
          </p:cNvPr>
          <p:cNvSpPr/>
          <p:nvPr/>
        </p:nvSpPr>
        <p:spPr>
          <a:xfrm>
            <a:off x="0" y="0"/>
            <a:ext cx="12192000" cy="116619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44A7EF2-EFD3-1150-CA3E-D335D341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6"/>
            <a:ext cx="10515600" cy="1111596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Aptos Mono" panose="020F0502020204030204" pitchFamily="34" charset="0"/>
                <a:cs typeface="Aptos Mono" panose="020F0502020204030204" pitchFamily="34" charset="0"/>
              </a:rPr>
              <a:t>HTML &lt;form&gt;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74A0C4-6335-5491-BEED-461011C8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1773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562DD2-B5E0-FAF5-6568-399EB4C40642}"/>
              </a:ext>
            </a:extLst>
          </p:cNvPr>
          <p:cNvSpPr txBox="1"/>
          <p:nvPr/>
        </p:nvSpPr>
        <p:spPr>
          <a:xfrm>
            <a:off x="410705" y="1253493"/>
            <a:ext cx="37898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&lt;form&gt;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 &lt;!-- … --&gt;</a:t>
            </a:r>
            <a:b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&lt;/form&gt;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D4D4D4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ADEDD0-8545-61EC-1ADD-3C435D432C25}"/>
              </a:ext>
            </a:extLst>
          </p:cNvPr>
          <p:cNvSpPr txBox="1"/>
          <p:nvPr/>
        </p:nvSpPr>
        <p:spPr>
          <a:xfrm>
            <a:off x="0" y="3269176"/>
            <a:ext cx="122809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&lt;form&gt;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 &lt;label for="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idNome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"&gt;First name:&lt;/label&gt;&lt;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br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&gt;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 &lt;input 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type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="text" id="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idNome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 name=»nome"&gt;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&lt;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br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&gt;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 &lt;label for="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idCognome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"&gt;Cognome:&lt;/label&gt;&lt;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br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&gt;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  &lt;input 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type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="text" id="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idCognome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 name="</a:t>
            </a:r>
            <a:r>
              <a:rPr kumimoji="0" 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lname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"&gt;</a:t>
            </a:r>
            <a:b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1E1E1E"/>
                </a:highlight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&lt;/form&gt;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1E1E1E"/>
              </a:highlight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D738E51-52E6-672D-4ADC-7C57ADADE6C2}"/>
              </a:ext>
            </a:extLst>
          </p:cNvPr>
          <p:cNvCxnSpPr>
            <a:cxnSpLocks/>
          </p:cNvCxnSpPr>
          <p:nvPr/>
        </p:nvCxnSpPr>
        <p:spPr>
          <a:xfrm flipH="1">
            <a:off x="196764" y="3138497"/>
            <a:ext cx="6562725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69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derstanding the HTML Input Tag and Its Types.jpg">
            <a:extLst>
              <a:ext uri="{FF2B5EF4-FFF2-40B4-BE49-F238E27FC236}">
                <a16:creationId xmlns:a16="http://schemas.microsoft.com/office/drawing/2014/main" id="{34EAA1EA-2BD5-20A2-EA74-F50A8126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4F69FD-825F-E088-E205-90B046C41C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1079" y="1665204"/>
            <a:ext cx="11626516" cy="1256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textarea</a:t>
            </a:r>
            <a:r>
              <a:rPr lang="it-IT" b="0" i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id</a:t>
            </a:r>
            <a:r>
              <a:rPr lang="it-IT" b="0" i="0" dirty="0">
                <a:solidFill>
                  <a:srgbClr val="005CC5"/>
                </a:solidFill>
                <a:effectLst/>
                <a:latin typeface="Consolas" panose="020B0609020204030204" pitchFamily="49" charset="0"/>
              </a:rPr>
              <a:t>="abc"</a:t>
            </a:r>
            <a:r>
              <a:rPr lang="it-IT" b="0" i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name</a:t>
            </a:r>
            <a:r>
              <a:rPr lang="it-IT" b="0" i="0" dirty="0">
                <a:solidFill>
                  <a:srgbClr val="005CC5"/>
                </a:solidFill>
                <a:effectLst/>
                <a:latin typeface="Consolas" panose="020B0609020204030204" pitchFamily="49" charset="0"/>
              </a:rPr>
              <a:t>="descrizione"</a:t>
            </a:r>
            <a:r>
              <a:rPr lang="it-IT" b="0" i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it-IT" b="0" i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it-IT" b="0" i="0" dirty="0">
                <a:solidFill>
                  <a:srgbClr val="005CC5"/>
                </a:solidFill>
                <a:effectLst/>
                <a:latin typeface="Consolas" panose="020B0609020204030204" pitchFamily="49" charset="0"/>
              </a:rPr>
              <a:t>="4"</a:t>
            </a:r>
            <a:r>
              <a:rPr lang="it-IT" b="0" i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it-IT" b="0" i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cols</a:t>
            </a:r>
            <a:r>
              <a:rPr lang="it-IT" b="0" i="0" dirty="0">
                <a:solidFill>
                  <a:srgbClr val="005CC5"/>
                </a:solidFill>
                <a:effectLst/>
                <a:latin typeface="Consolas" panose="020B0609020204030204" pitchFamily="49" charset="0"/>
              </a:rPr>
              <a:t>="50"</a:t>
            </a:r>
            <a:r>
              <a:rPr lang="it-IT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it-IT" dirty="0"/>
            </a:br>
            <a:r>
              <a:rPr lang="it-IT" dirty="0"/>
              <a:t>         Lorem </a:t>
            </a:r>
            <a:r>
              <a:rPr lang="it-IT" dirty="0" err="1"/>
              <a:t>ipsum</a:t>
            </a:r>
            <a:r>
              <a:rPr lang="it-IT" dirty="0"/>
              <a:t>…</a:t>
            </a:r>
            <a:br>
              <a:rPr lang="it-IT" dirty="0"/>
            </a:br>
            <a:r>
              <a:rPr lang="it-IT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it-IT" b="0" i="0" dirty="0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it-IT" b="0" i="0" dirty="0" err="1">
                <a:solidFill>
                  <a:srgbClr val="990055"/>
                </a:solidFill>
                <a:effectLst/>
                <a:latin typeface="Consolas" panose="020B0609020204030204" pitchFamily="49" charset="0"/>
              </a:rPr>
              <a:t>textarea</a:t>
            </a:r>
            <a:r>
              <a:rPr lang="it-IT" b="0" i="0" dirty="0"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5322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998</Words>
  <Application>Microsoft Macintosh PowerPoint</Application>
  <PresentationFormat>Widescreen</PresentationFormat>
  <Paragraphs>170</Paragraphs>
  <Slides>24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Aptos Mono</vt:lpstr>
      <vt:lpstr>Arial</vt:lpstr>
      <vt:lpstr>Consolas</vt:lpstr>
      <vt:lpstr>Helvetica</vt:lpstr>
      <vt:lpstr>Menlo</vt:lpstr>
      <vt:lpstr>Roboto</vt:lpstr>
      <vt:lpstr>ui-sans-serif</vt:lpstr>
      <vt:lpstr>Tema di Office</vt:lpstr>
      <vt:lpstr>Presentazione standard di PowerPoint</vt:lpstr>
      <vt:lpstr>www</vt:lpstr>
      <vt:lpstr>Richieste HTTP</vt:lpstr>
      <vt:lpstr>GET</vt:lpstr>
      <vt:lpstr>POST</vt:lpstr>
      <vt:lpstr>GET</vt:lpstr>
      <vt:lpstr>HTML &lt;form&gt;</vt:lpstr>
      <vt:lpstr>Presentazione standard di PowerPoint</vt:lpstr>
      <vt:lpstr>Presentazione standard di PowerPoint</vt:lpstr>
      <vt:lpstr>Copiare il primo esempio del form di Bootstrap</vt:lpstr>
      <vt:lpstr>Creare il form</vt:lpstr>
      <vt:lpstr>Chi riceve i dati?</vt:lpstr>
      <vt:lpstr>Impostiamo il form</vt:lpstr>
      <vt:lpstr>Variabili superglobali (accessibili da qualsiasi scope)</vt:lpstr>
      <vt:lpstr>Variabili superglobali (accessibili da qualsiasi scope)</vt:lpstr>
      <vt:lpstr>L’handler</vt:lpstr>
      <vt:lpstr>Array associativi</vt:lpstr>
      <vt:lpstr>Include / require</vt:lpstr>
      <vt:lpstr>Presentazione standard di PowerPoint</vt:lpstr>
      <vt:lpstr>Un controllo su user e password</vt:lpstr>
      <vt:lpstr>GET</vt:lpstr>
      <vt:lpstr>GET</vt:lpstr>
      <vt:lpstr>GET</vt:lpstr>
      <vt:lpstr>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Arcidiacono</dc:creator>
  <cp:lastModifiedBy>Salvatore Arcidiacono</cp:lastModifiedBy>
  <cp:revision>60</cp:revision>
  <dcterms:created xsi:type="dcterms:W3CDTF">2024-05-09T08:46:09Z</dcterms:created>
  <dcterms:modified xsi:type="dcterms:W3CDTF">2026-05-27T11:58:13Z</dcterms:modified>
</cp:coreProperties>
</file>